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85" r:id="rId2"/>
    <p:sldId id="291" r:id="rId3"/>
    <p:sldId id="273" r:id="rId4"/>
  </p:sldIdLst>
  <p:sldSz cx="12192000" cy="6858000"/>
  <p:notesSz cx="6858000" cy="9144000"/>
  <p:embeddedFontLst>
    <p:embeddedFont>
      <p:font typeface="Amasis MT Pro Medium" panose="02040604050005020304" pitchFamily="18" charset="0"/>
      <p:regular r:id="rId7"/>
      <p: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Medium" panose="00000600000000000000" pitchFamily="2" charset="0"/>
      <p:regular r:id="rId13"/>
      <p:italic r:id="rId14"/>
    </p:embeddedFont>
    <p:embeddedFont>
      <p:font typeface="Montserrat SemiBold" panose="00000700000000000000" pitchFamily="2" charset="0"/>
      <p:bold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56334D-63D5-7E46-AA6E-4E54F11FBEDC}" name="Zonghai Yang" initials="ZY" userId="c96d5f9f04357eeb" providerId="Windows Live"/>
  <p188:author id="{A9CAF9EA-1E55-BAFC-5BB9-67A9EBDB9C99}" name="Merve Yanik" initials="MY" userId="7edf666d23fbeef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23" Type="http://schemas.microsoft.com/office/2018/10/relationships/authors" Target="authors.xml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C02E97-EC1D-7E59-E846-E6478899DB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F6B16-DF7C-516A-2736-5FB73BDF48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2A47-700A-43E3-8C20-0E83E02AD1A2}" type="datetimeFigureOut">
              <a:rPr lang="en-DE" smtClean="0"/>
              <a:t>04/13/2025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83451-AFF7-8F0F-682E-33387CCA6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2329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BD0FA-9FDA-4DE0-B597-939F220FC9AA}" type="datetimeFigureOut">
              <a:rPr lang="en-DE" smtClean="0"/>
              <a:t>04/13/2025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A65EF-EC97-4E8C-A100-A110A80EBD4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674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1bc015ee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1bc015eef_1_166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-DE"/>
              <a:t>What is it that we are doing?</a:t>
            </a:r>
            <a:endParaRPr/>
          </a:p>
        </p:txBody>
      </p:sp>
      <p:sp>
        <p:nvSpPr>
          <p:cNvPr id="55" name="Google Shape;55;g111bc015eef_1_16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10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A65EF-EC97-4E8C-A100-A110A80EBD40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001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;p11">
            <a:extLst>
              <a:ext uri="{FF2B5EF4-FFF2-40B4-BE49-F238E27FC236}">
                <a16:creationId xmlns:a16="http://schemas.microsoft.com/office/drawing/2014/main" id="{6419F899-5BB9-763F-35CC-6EC395B64B53}"/>
              </a:ext>
            </a:extLst>
          </p:cNvPr>
          <p:cNvSpPr/>
          <p:nvPr userDrawn="1"/>
        </p:nvSpPr>
        <p:spPr>
          <a:xfrm>
            <a:off x="0" y="0"/>
            <a:ext cx="12192000" cy="2312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F8DA10-EDCE-171B-B41F-6114BFD192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413" y="2473517"/>
            <a:ext cx="451553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200"/>
            </a:lvl1pPr>
          </a:lstStyle>
          <a:p>
            <a:pPr>
              <a:buSzPts val="2000"/>
            </a:pPr>
            <a:r>
              <a:rPr lang="en-US" sz="2800" dirty="0">
                <a:solidFill>
                  <a:schemeClr val="dk2"/>
                </a:solidFill>
              </a:rPr>
              <a:t>text</a:t>
            </a:r>
            <a:endParaRPr lang="en-US" sz="2800" dirty="0">
              <a:solidFill>
                <a:srgbClr val="999999"/>
              </a:solidFill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B9A49255-7442-42D7-C665-A0D22844AF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1874" y="1331829"/>
            <a:ext cx="5671439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>
              <a:lnSpc>
                <a:spcPct val="90000"/>
              </a:lnSpc>
              <a:buSzPts val="1400"/>
            </a:pPr>
            <a:r>
              <a:rPr lang="de-DE" sz="2800" dirty="0">
                <a:solidFill>
                  <a:schemeClr val="lt1"/>
                </a:solidFill>
              </a:rPr>
              <a:t>text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3492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_2/3 Foto 1" userDrawn="1">
  <p:cSld name="Titel_2/3 Foto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11bc015eef_1_94"/>
          <p:cNvSpPr/>
          <p:nvPr/>
        </p:nvSpPr>
        <p:spPr>
          <a:xfrm>
            <a:off x="50" y="-31125"/>
            <a:ext cx="12192000" cy="4565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7C3EB2-E530-13F0-8CB2-546B50FE8F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3256" y="1859010"/>
            <a:ext cx="7344824" cy="7848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50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DE" dirty="0"/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text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621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74DA3F6-ED94-2090-EF98-95A4AA9606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000" y="820032"/>
            <a:ext cx="330408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0" rIns="91440" bIns="91440" anchor="t" anchorCtr="0">
            <a:spAutoFit/>
          </a:bodyPr>
          <a:lstStyle>
            <a:lvl1pPr>
              <a:defRPr lang="de-DE" sz="21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"/>
              </a:defRPr>
            </a:lvl1pPr>
          </a:lstStyle>
          <a:p>
            <a:pPr marL="0" lvl="0">
              <a:spcBef>
                <a:spcPts val="0"/>
              </a:spcBef>
              <a:buSzPts val="1400"/>
              <a:buNone/>
            </a:pPr>
            <a:r>
              <a:rPr lang="de-DE" sz="2800" dirty="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Section subtitle</a:t>
            </a:r>
            <a:endParaRPr lang="de-DE" sz="1400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C1BF8A9-9ECF-567D-FD4B-EC7E9FFF3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000" y="339901"/>
            <a:ext cx="2854642" cy="480131"/>
          </a:xfrm>
          <a:prstGeom prst="rect">
            <a:avLst/>
          </a:prstGeom>
        </p:spPr>
        <p:txBody>
          <a:bodyPr lIns="91440" tIns="0" rIns="91440" bIns="91440">
            <a:spAutoFit/>
          </a:bodyPr>
          <a:lstStyle>
            <a:lvl1pPr marL="0" indent="0">
              <a:buNone/>
              <a:defRPr/>
            </a:lvl1pPr>
          </a:lstStyle>
          <a:p>
            <a:pPr>
              <a:spcBef>
                <a:spcPts val="0"/>
              </a:spcBef>
              <a:buSzPts val="1400"/>
            </a:pPr>
            <a:r>
              <a:rPr lang="de-DE" sz="28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586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10">
            <a:extLst>
              <a:ext uri="{FF2B5EF4-FFF2-40B4-BE49-F238E27FC236}">
                <a16:creationId xmlns:a16="http://schemas.microsoft.com/office/drawing/2014/main" id="{5ADC5F17-EEC6-32F8-52A0-A9821B688ADF}"/>
              </a:ext>
            </a:extLst>
          </p:cNvPr>
          <p:cNvSpPr txBox="1"/>
          <p:nvPr userDrawn="1"/>
        </p:nvSpPr>
        <p:spPr>
          <a:xfrm>
            <a:off x="360363" y="6151488"/>
            <a:ext cx="70026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Design Driven Project | </a:t>
            </a:r>
            <a:r>
              <a:rPr lang="tr-TR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16/01/2024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Merve Yanik &amp; </a:t>
            </a:r>
            <a:r>
              <a:rPr lang="en-US" sz="1000" noProof="1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Zonghai</a:t>
            </a:r>
            <a:r>
              <a:rPr lang="en-US" sz="1000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Yang</a:t>
            </a:r>
            <a:endParaRPr sz="1000" dirty="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Computer Vision for Safety</a:t>
            </a:r>
            <a:endParaRPr sz="1000" b="0" i="0" u="none" strike="noStrike" cap="none" dirty="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8" name="Google Shape;12;p10">
            <a:extLst>
              <a:ext uri="{FF2B5EF4-FFF2-40B4-BE49-F238E27FC236}">
                <a16:creationId xmlns:a16="http://schemas.microsoft.com/office/drawing/2014/main" id="{7D34813F-9B45-513A-9640-68EC4B2E8D58}"/>
              </a:ext>
            </a:extLst>
          </p:cNvPr>
          <p:cNvCxnSpPr/>
          <p:nvPr userDrawn="1"/>
        </p:nvCxnSpPr>
        <p:spPr>
          <a:xfrm>
            <a:off x="360363" y="6040438"/>
            <a:ext cx="11483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4;p10">
            <a:extLst>
              <a:ext uri="{FF2B5EF4-FFF2-40B4-BE49-F238E27FC236}">
                <a16:creationId xmlns:a16="http://schemas.microsoft.com/office/drawing/2014/main" id="{311406E5-450D-64F3-D86D-68BB798BB6B1}"/>
              </a:ext>
            </a:extLst>
          </p:cNvPr>
          <p:cNvPicPr preferRelativeResize="0"/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2770" y="6077263"/>
            <a:ext cx="2908799" cy="778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50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vision.zone/topic/demo-videos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E36F-AB62-B1B8-2D2B-E9D5FF799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3436" y="1878656"/>
            <a:ext cx="8033260" cy="78483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/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8CFF9-6A66-6D59-5C60-D38BEF38DBAD}"/>
              </a:ext>
            </a:extLst>
          </p:cNvPr>
          <p:cNvSpPr/>
          <p:nvPr/>
        </p:nvSpPr>
        <p:spPr>
          <a:xfrm>
            <a:off x="414973" y="1839364"/>
            <a:ext cx="810112" cy="8241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Your</a:t>
            </a:r>
          </a:p>
          <a:p>
            <a:pPr algn="ctr"/>
            <a:r>
              <a:rPr lang="en-US" i="1" dirty="0"/>
              <a:t>Logo</a:t>
            </a:r>
            <a:endParaRPr lang="en-DE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97EB17-C763-C1C7-5081-CE8DD0CA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" y="1859010"/>
            <a:ext cx="824122" cy="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E9D69-C45D-3C1F-A31A-CE1826C2D6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0" y="820032"/>
            <a:ext cx="5950812" cy="719171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Pose Estimation and Person Fell Down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A779-1CB2-0232-0800-1EE18CAA67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999" y="339901"/>
            <a:ext cx="4857303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US" dirty="0">
                <a:solidFill>
                  <a:schemeClr val="dk2"/>
                </a:solidFill>
                <a:latin typeface="Montserrat Medium"/>
              </a:rPr>
              <a:t>Output</a:t>
            </a:r>
            <a:r>
              <a:rPr lang="tr-TR" dirty="0">
                <a:solidFill>
                  <a:schemeClr val="dk2"/>
                </a:solidFill>
                <a:latin typeface="Montserrat Medium"/>
              </a:rPr>
              <a:t> of </a:t>
            </a:r>
            <a:r>
              <a:rPr lang="en-US" dirty="0">
                <a:solidFill>
                  <a:schemeClr val="dk2"/>
                </a:solidFill>
                <a:latin typeface="Montserrat Medium"/>
              </a:rPr>
              <a:t>Our</a:t>
            </a:r>
            <a:r>
              <a:rPr lang="tr-TR" dirty="0">
                <a:solidFill>
                  <a:schemeClr val="dk2"/>
                </a:solidFill>
                <a:latin typeface="Montserrat Medium"/>
              </a:rPr>
              <a:t> </a:t>
            </a:r>
            <a:r>
              <a:rPr lang="en-US" dirty="0">
                <a:solidFill>
                  <a:schemeClr val="dk2"/>
                </a:solidFill>
                <a:latin typeface="Montserrat Medium"/>
              </a:rPr>
              <a:t>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71BDF-CE78-C226-98E3-C3B08590607B}"/>
              </a:ext>
            </a:extLst>
          </p:cNvPr>
          <p:cNvSpPr txBox="1"/>
          <p:nvPr/>
        </p:nvSpPr>
        <p:spPr>
          <a:xfrm>
            <a:off x="383999" y="1742658"/>
            <a:ext cx="5470045" cy="387798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buSzPts val="14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masis MT Pro Medium" panose="02040604050005020304" pitchFamily="18" charset="0"/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6B379-419D-5EF1-AB50-BBEDB4BD20EC}"/>
              </a:ext>
            </a:extLst>
          </p:cNvPr>
          <p:cNvSpPr txBox="1"/>
          <p:nvPr/>
        </p:nvSpPr>
        <p:spPr>
          <a:xfrm>
            <a:off x="6465450" y="1742658"/>
            <a:ext cx="5470047" cy="387798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buSzPts val="14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masis MT Pro Medium" panose="02040604050005020304" pitchFamily="18" charset="0"/>
              </a:rPr>
              <a:t>Output</a:t>
            </a:r>
          </a:p>
        </p:txBody>
      </p:sp>
      <p:pic>
        <p:nvPicPr>
          <p:cNvPr id="8" name="pose1.mp4_keypoint">
            <a:hlinkClick r:id="" action="ppaction://media"/>
            <a:extLst>
              <a:ext uri="{FF2B5EF4-FFF2-40B4-BE49-F238E27FC236}">
                <a16:creationId xmlns:a16="http://schemas.microsoft.com/office/drawing/2014/main" id="{A105AFF6-5DB2-6B53-583D-F91824C33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86" t="3086" r="-187" b="3221"/>
          <a:stretch/>
        </p:blipFill>
        <p:spPr>
          <a:xfrm>
            <a:off x="6465450" y="2217513"/>
            <a:ext cx="5480162" cy="3080351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pic>
        <p:nvPicPr>
          <p:cNvPr id="9" name="pose1">
            <a:hlinkClick r:id="" action="ppaction://media"/>
            <a:extLst>
              <a:ext uri="{FF2B5EF4-FFF2-40B4-BE49-F238E27FC236}">
                <a16:creationId xmlns:a16="http://schemas.microsoft.com/office/drawing/2014/main" id="{B0119B01-1512-30DD-7C17-2630686658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3999" y="2217513"/>
            <a:ext cx="5476180" cy="3080351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019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2242-DE81-A77F-FB36-1D70CA9A7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000" y="339901"/>
            <a:ext cx="6905800" cy="480131"/>
          </a:xfrm>
        </p:spPr>
        <p:txBody>
          <a:bodyPr wrap="square" lIns="91440" tIns="0" rIns="91440" bIns="91440">
            <a:spAutoFit/>
          </a:bodyPr>
          <a:lstStyle/>
          <a:p>
            <a:pPr>
              <a:spcBef>
                <a:spcPts val="0"/>
              </a:spcBef>
              <a:buSzPts val="1400"/>
            </a:pPr>
            <a:r>
              <a:rPr lang="en-US" altLang="zh-CN" dirty="0">
                <a:solidFill>
                  <a:schemeClr val="dk2"/>
                </a:solidFill>
                <a:latin typeface="Montserrat Medium"/>
              </a:rPr>
              <a:t>References</a:t>
            </a:r>
            <a:endParaRPr lang="en-DE" dirty="0">
              <a:solidFill>
                <a:schemeClr val="dk2"/>
              </a:solidFill>
              <a:latin typeface="Montserrat Mediu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F8D686-FF6C-B1C6-72C8-ABDC84DC9CF9}"/>
              </a:ext>
            </a:extLst>
          </p:cNvPr>
          <p:cNvSpPr txBox="1"/>
          <p:nvPr/>
        </p:nvSpPr>
        <p:spPr>
          <a:xfrm>
            <a:off x="651164" y="1108364"/>
            <a:ext cx="10390909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>
              <a:lnSpc>
                <a:spcPct val="90000"/>
              </a:lnSpc>
              <a:buSzPts val="1400"/>
            </a:pPr>
            <a:r>
              <a:rPr lang="en-US" altLang="zh-CN" sz="2000" dirty="0"/>
              <a:t>Fig1:https://projectsafetyjournal.com/construction-deaths-drop-25</a:t>
            </a:r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 algn="l">
              <a:lnSpc>
                <a:spcPct val="90000"/>
              </a:lnSpc>
              <a:buSzPts val="1400"/>
            </a:pPr>
            <a:r>
              <a:rPr lang="en-US" altLang="zh-CN" sz="2000" dirty="0"/>
              <a:t>Fig2:Numan Khan, Syed Farhan Alam Zaidi, </a:t>
            </a:r>
            <a:r>
              <a:rPr lang="en-US" altLang="zh-CN" sz="2000" dirty="0" err="1"/>
              <a:t>Jaehun</a:t>
            </a:r>
            <a:r>
              <a:rPr lang="en-US" altLang="zh-CN" sz="2000" dirty="0"/>
              <a:t> Yang, Construction Work-Stage-Based Rule Compliance Monitoring Framework Using Computer Vision (CV) Technology</a:t>
            </a:r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 algn="l">
              <a:lnSpc>
                <a:spcPct val="90000"/>
              </a:lnSpc>
              <a:buSzPts val="1400"/>
            </a:pPr>
            <a:r>
              <a:rPr lang="en-US" altLang="zh-CN" sz="2000" dirty="0"/>
              <a:t>Fig3: Numan Khan, Syed Farhan Alam Zaidi, </a:t>
            </a:r>
            <a:r>
              <a:rPr lang="en-US" altLang="zh-CN" sz="2000" dirty="0" err="1"/>
              <a:t>Jaehun</a:t>
            </a:r>
            <a:r>
              <a:rPr lang="en-US" altLang="zh-CN" sz="2000" dirty="0"/>
              <a:t> Yang, Construction Work-Stage-Based Rule Compliance Monitoring Framework Using Computer Vision (CV) Technology</a:t>
            </a:r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>
              <a:lnSpc>
                <a:spcPct val="90000"/>
              </a:lnSpc>
              <a:buSzPts val="1400"/>
            </a:pPr>
            <a:r>
              <a:rPr lang="en-US" altLang="zh-CN" sz="2000" dirty="0"/>
              <a:t>Fig</a:t>
            </a:r>
            <a:r>
              <a:rPr lang="tr-TR" altLang="zh-CN" sz="2000" dirty="0"/>
              <a:t>4</a:t>
            </a:r>
            <a:r>
              <a:rPr lang="en-US" altLang="zh-CN" sz="2000" dirty="0"/>
              <a:t>: Person detection by</a:t>
            </a:r>
            <a:r>
              <a:rPr lang="zh-CN" altLang="en-US" sz="2000" dirty="0"/>
              <a:t> </a:t>
            </a:r>
            <a:r>
              <a:rPr lang="en-US" altLang="zh-CN" sz="2000" dirty="0"/>
              <a:t>CV and Drones: https://viso.ai/applications/computer-vision-in-construction/</a:t>
            </a:r>
            <a:endParaRPr lang="zh-CN" altLang="en-US" sz="2000" dirty="0"/>
          </a:p>
          <a:p>
            <a:pPr algn="l">
              <a:lnSpc>
                <a:spcPct val="90000"/>
              </a:lnSpc>
              <a:buSzPts val="1400"/>
            </a:pPr>
            <a:endParaRPr lang="tr-TR" altLang="zh-CN" sz="2000" dirty="0"/>
          </a:p>
          <a:p>
            <a:pPr algn="l">
              <a:lnSpc>
                <a:spcPct val="90000"/>
              </a:lnSpc>
              <a:buSzPts val="1400"/>
            </a:pPr>
            <a:r>
              <a:rPr lang="tr-TR" altLang="zh-CN" sz="2000" dirty="0"/>
              <a:t>PPE-Video: </a:t>
            </a:r>
            <a:r>
              <a:rPr lang="tr-TR" altLang="zh-CN" sz="2000" dirty="0">
                <a:hlinkClick r:id="rId2"/>
              </a:rPr>
              <a:t>https://www.computervision.zone/topic/demo-videos/</a:t>
            </a:r>
            <a:endParaRPr lang="en-US" altLang="zh-CN" sz="2000" dirty="0"/>
          </a:p>
          <a:p>
            <a:pPr algn="l">
              <a:lnSpc>
                <a:spcPct val="90000"/>
              </a:lnSpc>
              <a:buSzPts val="1400"/>
            </a:pPr>
            <a:endParaRPr lang="en-US" altLang="zh-CN" sz="2000" dirty="0"/>
          </a:p>
          <a:p>
            <a:pPr>
              <a:lnSpc>
                <a:spcPct val="90000"/>
              </a:lnSpc>
              <a:buSzPts val="1400"/>
            </a:pPr>
            <a:r>
              <a:rPr lang="en-US" altLang="zh-CN" sz="2000" dirty="0"/>
              <a:t>Pos-detect-video:  Film name :</a:t>
            </a:r>
            <a:r>
              <a:rPr lang="de-DE" altLang="zh-CN" sz="2000" dirty="0"/>
              <a:t> ‘‘A Time for Consequences</a:t>
            </a:r>
            <a:r>
              <a:rPr lang="en-US" altLang="zh-CN" sz="2000" dirty="0"/>
              <a:t>’’</a:t>
            </a:r>
          </a:p>
          <a:p>
            <a:pPr>
              <a:lnSpc>
                <a:spcPct val="90000"/>
              </a:lnSpc>
              <a:buSzPts val="1400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5674168"/>
      </p:ext>
    </p:extLst>
  </p:cSld>
  <p:clrMapOvr>
    <a:masterClrMapping/>
  </p:clrMapOvr>
</p:sld>
</file>

<file path=ppt/theme/theme1.xml><?xml version="1.0" encoding="utf-8"?>
<a:theme xmlns:a="http://schemas.openxmlformats.org/drawingml/2006/main" name="Footer">
  <a:themeElements>
    <a:clrScheme name="Custom 2">
      <a:dk1>
        <a:sysClr val="windowText" lastClr="000000"/>
      </a:dk1>
      <a:lt1>
        <a:sysClr val="window" lastClr="FFFFFF"/>
      </a:lt1>
      <a:dk2>
        <a:srgbClr val="034A90"/>
      </a:dk2>
      <a:lt2>
        <a:srgbClr val="5B9BD5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lnSpc>
            <a:spcPct val="90000"/>
          </a:lnSpc>
          <a:buSzPts val="1400"/>
          <a:defRPr sz="3800" dirty="0" smtClean="0">
            <a:solidFill>
              <a:schemeClr val="l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5938</TotalTime>
  <Words>133</Words>
  <Application>Microsoft Office PowerPoint</Application>
  <PresentationFormat>Widescreen</PresentationFormat>
  <Paragraphs>22</Paragraphs>
  <Slides>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Amasis MT Pro Medium</vt:lpstr>
      <vt:lpstr>Calibri</vt:lpstr>
      <vt:lpstr>Montserrat Medium</vt:lpstr>
      <vt:lpstr>Montserrat</vt:lpstr>
      <vt:lpstr>PT Sans Narrow</vt:lpstr>
      <vt:lpstr>Arial</vt:lpstr>
      <vt:lpstr>Montserrat SemiBold</vt:lpstr>
      <vt:lpstr>Footer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LiZhuopeng</dc:creator>
  <cp:lastModifiedBy>Zonghai Yang</cp:lastModifiedBy>
  <cp:revision>74</cp:revision>
  <dcterms:created xsi:type="dcterms:W3CDTF">2022-05-18T09:36:17Z</dcterms:created>
  <dcterms:modified xsi:type="dcterms:W3CDTF">2025-04-13T20:07:07Z</dcterms:modified>
</cp:coreProperties>
</file>